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Roboto" panose="02000000000000000000" pitchFamily="2" charset="0"/>
      <p:regular r:id="rId26"/>
      <p:bold r:id="rId27"/>
      <p:italic r:id="rId28"/>
      <p:boldItalic r:id="rId29"/>
    </p:embeddedFont>
    <p:embeddedFont>
      <p:font typeface="Roboto Slab" pitchFamily="2"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a4d3ee277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3a4d3ee27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38b9558ea1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38b9558ea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38b9558ea1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38b9558ea1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3a4d3ee277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3a4d3ee27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38b9558ea1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38b9558ea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38b9558ea1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38b9558ea1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3a4d3ee277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3a4d3ee277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38b9558ea1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38b9558ea1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38b9558ea1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38b9558ea1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38b9558ea1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38b9558ea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38b9558ea1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38b9558ea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38b9558ea1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38b9558ea1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3a4d3ee277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3a4d3ee277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38b9558ea1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38b9558ea1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3a4d3ee277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3a4d3ee277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38b9558ea1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38b9558ea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38b9558ea1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38b9558ea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38b9558ea1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38b9558ea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38b9558ea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38b9558ea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38b9558ea1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38b9558ea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38b9558ea1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38b9558ea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38b9558ea1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38b9558ea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CS 2316 Group 2:</a:t>
            </a:r>
            <a:br>
              <a:rPr lang="en" b="1"/>
            </a:br>
            <a:r>
              <a:rPr lang="en" b="1"/>
              <a:t>NFL Combine and Career Performance Analysis</a:t>
            </a:r>
            <a:endParaRPr b="1"/>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Dylan Both and Rian Rahman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Visualization 1: Correlation Matrix</a:t>
            </a:r>
            <a:endParaRPr/>
          </a:p>
        </p:txBody>
      </p:sp>
      <p:sp>
        <p:nvSpPr>
          <p:cNvPr id="126" name="Google Shape;126;p22"/>
          <p:cNvSpPr txBox="1">
            <a:spLocks noGrp="1"/>
          </p:cNvSpPr>
          <p:nvPr>
            <p:ph type="body" idx="1"/>
          </p:nvPr>
        </p:nvSpPr>
        <p:spPr>
          <a:xfrm>
            <a:off x="387900" y="1489825"/>
            <a:ext cx="45897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Based on our correlation table between combine score and career score by position, we created a correlation matrix of this table</a:t>
            </a:r>
            <a:br>
              <a:rPr lang="en"/>
            </a:br>
            <a:endParaRPr/>
          </a:p>
          <a:p>
            <a:pPr marL="0" lvl="0" indent="0" algn="l" rtl="0">
              <a:spcBef>
                <a:spcPts val="1200"/>
              </a:spcBef>
              <a:spcAft>
                <a:spcPts val="1200"/>
              </a:spcAft>
              <a:buNone/>
            </a:pPr>
            <a:r>
              <a:rPr lang="en"/>
              <a:t>Each correlation is color coded with deeper red being a stronger correlation and blue being smaller (more negative) correlation</a:t>
            </a:r>
            <a:endParaRPr/>
          </a:p>
        </p:txBody>
      </p:sp>
      <p:pic>
        <p:nvPicPr>
          <p:cNvPr id="127" name="Google Shape;127;p22"/>
          <p:cNvPicPr preferRelativeResize="0"/>
          <p:nvPr/>
        </p:nvPicPr>
        <p:blipFill>
          <a:blip r:embed="rId3">
            <a:alphaModFix/>
          </a:blip>
          <a:stretch>
            <a:fillRect/>
          </a:stretch>
        </p:blipFill>
        <p:spPr>
          <a:xfrm>
            <a:off x="5430525" y="1489825"/>
            <a:ext cx="3454645" cy="285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Insight 2: Top Five Performers By Position</a:t>
            </a:r>
            <a:endParaRPr>
              <a:solidFill>
                <a:schemeClr val="accent5"/>
              </a:solidFill>
            </a:endParaRPr>
          </a:p>
        </p:txBody>
      </p:sp>
      <p:sp>
        <p:nvSpPr>
          <p:cNvPr id="133" name="Google Shape;133;p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Next, we found the top five performers for each position. As seen on the next slide, most of the best combine performers do not go on to become high profile players. This result is consistent across all positions, suggesting that, while training for the combine is important, other preparations might need to take precedence over combine training when an NFL hopeful is preparing for the NFL.</a:t>
            </a:r>
            <a:endParaRPr/>
          </a:p>
          <a:p>
            <a:pPr marL="0" lvl="0" indent="0" algn="l" rtl="0">
              <a:spcBef>
                <a:spcPts val="1200"/>
              </a:spcBef>
              <a:spcAft>
                <a:spcPts val="1200"/>
              </a:spcAft>
              <a:buNone/>
            </a:pPr>
            <a:r>
              <a:rPr lang="en"/>
              <a:t>Furthermore, these results suggest that NFL teams should use combine performances primarily to ensure a player does not have any glaring weaknesses than to discover new talent.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Top Five Performers:</a:t>
            </a:r>
            <a:endParaRPr>
              <a:solidFill>
                <a:schemeClr val="accent5"/>
              </a:solidFill>
            </a:endParaRPr>
          </a:p>
        </p:txBody>
      </p:sp>
      <p:pic>
        <p:nvPicPr>
          <p:cNvPr id="139" name="Google Shape;139;p24"/>
          <p:cNvPicPr preferRelativeResize="0"/>
          <p:nvPr/>
        </p:nvPicPr>
        <p:blipFill>
          <a:blip r:embed="rId3">
            <a:alphaModFix/>
          </a:blip>
          <a:stretch>
            <a:fillRect/>
          </a:stretch>
        </p:blipFill>
        <p:spPr>
          <a:xfrm>
            <a:off x="0" y="3386562"/>
            <a:ext cx="9144001" cy="1756926"/>
          </a:xfrm>
          <a:prstGeom prst="rect">
            <a:avLst/>
          </a:prstGeom>
          <a:noFill/>
          <a:ln>
            <a:noFill/>
          </a:ln>
        </p:spPr>
      </p:pic>
      <p:pic>
        <p:nvPicPr>
          <p:cNvPr id="140" name="Google Shape;140;p24"/>
          <p:cNvPicPr preferRelativeResize="0"/>
          <p:nvPr/>
        </p:nvPicPr>
        <p:blipFill>
          <a:blip r:embed="rId4">
            <a:alphaModFix/>
          </a:blip>
          <a:stretch>
            <a:fillRect/>
          </a:stretch>
        </p:blipFill>
        <p:spPr>
          <a:xfrm>
            <a:off x="2056325" y="1290175"/>
            <a:ext cx="4572002" cy="2000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accent5"/>
                </a:solidFill>
              </a:rPr>
              <a:t>Visualization 2: Top Five Performers Bar Chart </a:t>
            </a:r>
            <a:endParaRPr/>
          </a:p>
        </p:txBody>
      </p:sp>
      <p:sp>
        <p:nvSpPr>
          <p:cNvPr id="146" name="Google Shape;146;p25"/>
          <p:cNvSpPr txBox="1">
            <a:spLocks noGrp="1"/>
          </p:cNvSpPr>
          <p:nvPr>
            <p:ph type="body" idx="1"/>
          </p:nvPr>
        </p:nvSpPr>
        <p:spPr>
          <a:xfrm>
            <a:off x="387900" y="1489825"/>
            <a:ext cx="38616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Using the results of insight 2, we created an interactive bar chart that shows the combine score of the top five combine performers for each position.</a:t>
            </a:r>
            <a:br>
              <a:rPr lang="en"/>
            </a:br>
            <a:br>
              <a:rPr lang="en"/>
            </a:br>
            <a:r>
              <a:rPr lang="en"/>
              <a:t>From the dropdown menu, you can select which position you are interested in.</a:t>
            </a:r>
            <a:endParaRPr/>
          </a:p>
        </p:txBody>
      </p:sp>
      <p:pic>
        <p:nvPicPr>
          <p:cNvPr id="147" name="Google Shape;147;p25"/>
          <p:cNvPicPr preferRelativeResize="0"/>
          <p:nvPr/>
        </p:nvPicPr>
        <p:blipFill rotWithShape="1">
          <a:blip r:embed="rId3">
            <a:alphaModFix/>
          </a:blip>
          <a:srcRect r="17898"/>
          <a:stretch/>
        </p:blipFill>
        <p:spPr>
          <a:xfrm>
            <a:off x="4737875" y="1309975"/>
            <a:ext cx="3911350" cy="3438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Insight 3: Top 90% Touchdown scorers</a:t>
            </a:r>
            <a:endParaRPr>
              <a:solidFill>
                <a:schemeClr val="accent5"/>
              </a:solidFill>
            </a:endParaRPr>
          </a:p>
        </p:txBody>
      </p:sp>
      <p:sp>
        <p:nvSpPr>
          <p:cNvPr id="153" name="Google Shape;153;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were interested in seeing which of the players who participated in the NFL combine in 2018 have scored the most touchdowns in the NFL.</a:t>
            </a:r>
            <a:endParaRPr/>
          </a:p>
          <a:p>
            <a:pPr marL="0" lvl="0" indent="0" algn="l" rtl="0">
              <a:spcBef>
                <a:spcPts val="1200"/>
              </a:spcBef>
              <a:spcAft>
                <a:spcPts val="0"/>
              </a:spcAft>
              <a:buNone/>
            </a:pPr>
            <a:r>
              <a:rPr lang="en"/>
              <a:t>We created a function that finds the top x (a parameter that is passed in ) percent of touchdown scorers for players who debuted in 2019. Passing in a value of 90 gave rather surprising results.</a:t>
            </a:r>
            <a:endParaRPr/>
          </a:p>
          <a:p>
            <a:pPr marL="0" lvl="0" indent="0" algn="l" rtl="0">
              <a:spcBef>
                <a:spcPts val="1200"/>
              </a:spcBef>
              <a:spcAft>
                <a:spcPts val="1200"/>
              </a:spcAft>
              <a:buNone/>
            </a:pPr>
            <a:r>
              <a:rPr lang="en"/>
              <a:t>Unfortunately, the results of this insight revealed that statistics contained in the ESPN api do not accurately reflect a players true career statistics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Top Scorers:</a:t>
            </a:r>
            <a:endParaRPr>
              <a:solidFill>
                <a:schemeClr val="accent5"/>
              </a:solidFill>
            </a:endParaRPr>
          </a:p>
        </p:txBody>
      </p:sp>
      <p:pic>
        <p:nvPicPr>
          <p:cNvPr id="159" name="Google Shape;159;p27"/>
          <p:cNvPicPr preferRelativeResize="0"/>
          <p:nvPr/>
        </p:nvPicPr>
        <p:blipFill>
          <a:blip r:embed="rId3">
            <a:alphaModFix/>
          </a:blip>
          <a:stretch>
            <a:fillRect/>
          </a:stretch>
        </p:blipFill>
        <p:spPr>
          <a:xfrm>
            <a:off x="338937" y="2571750"/>
            <a:ext cx="8466126" cy="2365300"/>
          </a:xfrm>
          <a:prstGeom prst="rect">
            <a:avLst/>
          </a:prstGeom>
          <a:noFill/>
          <a:ln>
            <a:noFill/>
          </a:ln>
        </p:spPr>
      </p:pic>
      <p:pic>
        <p:nvPicPr>
          <p:cNvPr id="160" name="Google Shape;160;p27"/>
          <p:cNvPicPr preferRelativeResize="0"/>
          <p:nvPr/>
        </p:nvPicPr>
        <p:blipFill>
          <a:blip r:embed="rId4">
            <a:alphaModFix/>
          </a:blip>
          <a:stretch>
            <a:fillRect/>
          </a:stretch>
        </p:blipFill>
        <p:spPr>
          <a:xfrm>
            <a:off x="5653610" y="625875"/>
            <a:ext cx="2251240" cy="1688425"/>
          </a:xfrm>
          <a:prstGeom prst="rect">
            <a:avLst/>
          </a:prstGeom>
          <a:noFill/>
          <a:ln>
            <a:noFill/>
          </a:ln>
        </p:spPr>
      </p:pic>
      <p:sp>
        <p:nvSpPr>
          <p:cNvPr id="161" name="Google Shape;161;p27"/>
          <p:cNvSpPr txBox="1"/>
          <p:nvPr/>
        </p:nvSpPr>
        <p:spPr>
          <a:xfrm>
            <a:off x="3441500" y="1052200"/>
            <a:ext cx="1771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a:ea typeface="Roboto"/>
                <a:cs typeface="Roboto"/>
                <a:sym typeface="Roboto"/>
              </a:rPr>
              <a:t>Meme credit: https://media.makeameme.org/created/suspect-something-is.jpg</a:t>
            </a:r>
            <a:endParaRPr>
              <a:solidFill>
                <a:schemeClr val="lt2"/>
              </a:solidFill>
              <a:latin typeface="Roboto"/>
              <a:ea typeface="Roboto"/>
              <a:cs typeface="Roboto"/>
              <a:sym typeface="Roboto"/>
            </a:endParaRPr>
          </a:p>
        </p:txBody>
      </p:sp>
      <p:pic>
        <p:nvPicPr>
          <p:cNvPr id="162" name="Google Shape;162;p27"/>
          <p:cNvPicPr preferRelativeResize="0"/>
          <p:nvPr/>
        </p:nvPicPr>
        <p:blipFill>
          <a:blip r:embed="rId5">
            <a:alphaModFix/>
          </a:blip>
          <a:stretch>
            <a:fillRect/>
          </a:stretch>
        </p:blipFill>
        <p:spPr>
          <a:xfrm>
            <a:off x="338925" y="1427067"/>
            <a:ext cx="2493502" cy="86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Visualization 3: Touchdown Lollipop Chart </a:t>
            </a:r>
            <a:endParaRPr/>
          </a:p>
        </p:txBody>
      </p:sp>
      <p:sp>
        <p:nvSpPr>
          <p:cNvPr id="168" name="Google Shape;168;p28"/>
          <p:cNvSpPr txBox="1">
            <a:spLocks noGrp="1"/>
          </p:cNvSpPr>
          <p:nvPr>
            <p:ph type="body" idx="1"/>
          </p:nvPr>
        </p:nvSpPr>
        <p:spPr>
          <a:xfrm>
            <a:off x="387900" y="1489825"/>
            <a:ext cx="43761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Interactive visual shows the top x percent of touchdown leaders of players that debuted in 2018, where x is a percentile chosen by the slider above the graph</a:t>
            </a:r>
            <a:br>
              <a:rPr lang="en"/>
            </a:br>
            <a:br>
              <a:rPr lang="en"/>
            </a:br>
            <a:r>
              <a:rPr lang="en"/>
              <a:t>The percent of touchdown leaders can be modified by using the slider widget</a:t>
            </a:r>
            <a:endParaRPr/>
          </a:p>
        </p:txBody>
      </p:sp>
      <p:pic>
        <p:nvPicPr>
          <p:cNvPr id="169" name="Google Shape;169;p28"/>
          <p:cNvPicPr preferRelativeResize="0"/>
          <p:nvPr/>
        </p:nvPicPr>
        <p:blipFill rotWithShape="1">
          <a:blip r:embed="rId3">
            <a:alphaModFix/>
          </a:blip>
          <a:srcRect r="5006"/>
          <a:stretch/>
        </p:blipFill>
        <p:spPr>
          <a:xfrm>
            <a:off x="4819400" y="1725425"/>
            <a:ext cx="4193851" cy="2091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Insight 4: Extraordinary Athletes</a:t>
            </a:r>
            <a:endParaRPr>
              <a:solidFill>
                <a:schemeClr val="accent5"/>
              </a:solidFill>
            </a:endParaRPr>
          </a:p>
        </p:txBody>
      </p:sp>
      <p:sp>
        <p:nvSpPr>
          <p:cNvPr id="175" name="Google Shape;175;p2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What fun is looking at combine data if you don’t take a quick detour to see what athletic freaks showed in 2018? The NFL is known for athletes who are simultaneously incredibly fast and absurdly strong. We wanted to see who stood out most in this regard in 2018.</a:t>
            </a:r>
            <a:endParaRPr/>
          </a:p>
          <a:p>
            <a:pPr marL="0" lvl="0" indent="0" algn="l" rtl="0">
              <a:spcBef>
                <a:spcPts val="1200"/>
              </a:spcBef>
              <a:spcAft>
                <a:spcPts val="0"/>
              </a:spcAft>
              <a:buNone/>
            </a:pPr>
            <a:r>
              <a:rPr lang="en"/>
              <a:t>Our results show that there were 2015 athletes who competed in the 2018 combine that ran a sub 4.5 40 yard dash and bench press 225 lbs over 20 consecutive times. </a:t>
            </a:r>
            <a:endParaRPr/>
          </a:p>
          <a:p>
            <a:pPr marL="0" lvl="0" indent="0" algn="l" rtl="0">
              <a:spcBef>
                <a:spcPts val="1200"/>
              </a:spcBef>
              <a:spcAft>
                <a:spcPts val="1200"/>
              </a:spcAft>
              <a:buNone/>
            </a:pPr>
            <a:r>
              <a:rPr lang="en"/>
              <a:t>Interestingly, despite the huge benefits of having both elite strength and speed, none of the athletes that made this list have gone on to become high profile NFL players.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Athletic Anomalies:</a:t>
            </a:r>
            <a:endParaRPr>
              <a:solidFill>
                <a:schemeClr val="accent5"/>
              </a:solidFill>
            </a:endParaRPr>
          </a:p>
        </p:txBody>
      </p:sp>
      <p:pic>
        <p:nvPicPr>
          <p:cNvPr id="181" name="Google Shape;181;p30"/>
          <p:cNvPicPr preferRelativeResize="0"/>
          <p:nvPr/>
        </p:nvPicPr>
        <p:blipFill>
          <a:blip r:embed="rId3">
            <a:alphaModFix/>
          </a:blip>
          <a:stretch>
            <a:fillRect/>
          </a:stretch>
        </p:blipFill>
        <p:spPr>
          <a:xfrm>
            <a:off x="152400" y="1296525"/>
            <a:ext cx="4946974" cy="3024450"/>
          </a:xfrm>
          <a:prstGeom prst="rect">
            <a:avLst/>
          </a:prstGeom>
          <a:noFill/>
          <a:ln>
            <a:noFill/>
          </a:ln>
        </p:spPr>
      </p:pic>
      <p:pic>
        <p:nvPicPr>
          <p:cNvPr id="182" name="Google Shape;182;p30"/>
          <p:cNvPicPr preferRelativeResize="0"/>
          <p:nvPr/>
        </p:nvPicPr>
        <p:blipFill>
          <a:blip r:embed="rId4">
            <a:alphaModFix/>
          </a:blip>
          <a:stretch>
            <a:fillRect/>
          </a:stretch>
        </p:blipFill>
        <p:spPr>
          <a:xfrm>
            <a:off x="5251774" y="1296525"/>
            <a:ext cx="3739826" cy="32037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accent5"/>
                </a:solidFill>
              </a:rPr>
              <a:t>Insight 5: Variance of 40 Yard Dash By Position</a:t>
            </a:r>
            <a:endParaRPr>
              <a:solidFill>
                <a:schemeClr val="accent5"/>
              </a:solidFill>
            </a:endParaRPr>
          </a:p>
        </p:txBody>
      </p:sp>
      <p:sp>
        <p:nvSpPr>
          <p:cNvPr id="188" name="Google Shape;188;p3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We were interested in how the speed of NFL athletes varies by position. Therefore, we found the variance of the 40 Yard Dash by Position. We found that variance is the largest for linebackers. This makes some sense because speed is not as big of a component of linebackers games compared to receivers, but we would have expected quarterbacks to have the greatest variance in speed since speed is arguably least important for them.</a:t>
            </a:r>
            <a:endParaRPr/>
          </a:p>
          <a:p>
            <a:pPr marL="0" lvl="0" indent="0" algn="l" rtl="0">
              <a:spcBef>
                <a:spcPts val="1200"/>
              </a:spcBef>
              <a:spcAft>
                <a:spcPts val="1200"/>
              </a:spcAft>
              <a:buNone/>
            </a:pPr>
            <a:r>
              <a:rPr lang="en"/>
              <a:t>Positions like running backs and safety are going to want to be extra careful to make sure their 40 times do not fall below average since the small variance for their positions could make a poor performance stand out more than other positions.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56225" y="654675"/>
            <a:ext cx="8368200" cy="20319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solidFill>
                  <a:schemeClr val="accent5"/>
                </a:solidFill>
              </a:rPr>
              <a:t>Goal: Determine how effectively the NFL combine achieves its objective of determining which college talent has serious NFL potential</a:t>
            </a:r>
            <a:endParaRPr>
              <a:solidFill>
                <a:schemeClr val="accent5"/>
              </a:solidFill>
            </a:endParaRPr>
          </a:p>
        </p:txBody>
      </p:sp>
      <p:sp>
        <p:nvSpPr>
          <p:cNvPr id="70" name="Google Shape;70;p14"/>
          <p:cNvSpPr txBox="1">
            <a:spLocks noGrp="1"/>
          </p:cNvSpPr>
          <p:nvPr>
            <p:ph type="body" idx="1"/>
          </p:nvPr>
        </p:nvSpPr>
        <p:spPr>
          <a:xfrm>
            <a:off x="387900" y="2686575"/>
            <a:ext cx="8368200" cy="188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a:t>
            </a:r>
            <a:endParaRPr/>
          </a:p>
          <a:p>
            <a:pPr marL="457200" lvl="0" indent="-342900" algn="l" rtl="0">
              <a:spcBef>
                <a:spcPts val="1200"/>
              </a:spcBef>
              <a:spcAft>
                <a:spcPts val="0"/>
              </a:spcAft>
              <a:buSzPts val="1800"/>
              <a:buChar char="●"/>
            </a:pPr>
            <a:r>
              <a:rPr lang="en"/>
              <a:t>Improve how NFL teams analyze players</a:t>
            </a:r>
            <a:endParaRPr/>
          </a:p>
          <a:p>
            <a:pPr marL="457200" lvl="0" indent="-342900" algn="l" rtl="0">
              <a:spcBef>
                <a:spcPts val="0"/>
              </a:spcBef>
              <a:spcAft>
                <a:spcPts val="0"/>
              </a:spcAft>
              <a:buSzPts val="1800"/>
              <a:buChar char="●"/>
            </a:pPr>
            <a:r>
              <a:rPr lang="en"/>
              <a:t>Improve how athletes prepare for their future careers </a:t>
            </a:r>
            <a:endParaRPr/>
          </a:p>
          <a:p>
            <a:pPr marL="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40 Yard Dash Variance:</a:t>
            </a:r>
            <a:endParaRPr>
              <a:solidFill>
                <a:schemeClr val="accent5"/>
              </a:solidFill>
            </a:endParaRPr>
          </a:p>
        </p:txBody>
      </p:sp>
      <p:pic>
        <p:nvPicPr>
          <p:cNvPr id="194" name="Google Shape;194;p32"/>
          <p:cNvPicPr preferRelativeResize="0"/>
          <p:nvPr/>
        </p:nvPicPr>
        <p:blipFill>
          <a:blip r:embed="rId3">
            <a:alphaModFix/>
          </a:blip>
          <a:stretch>
            <a:fillRect/>
          </a:stretch>
        </p:blipFill>
        <p:spPr>
          <a:xfrm>
            <a:off x="193950" y="1144125"/>
            <a:ext cx="8756100" cy="2139945"/>
          </a:xfrm>
          <a:prstGeom prst="rect">
            <a:avLst/>
          </a:prstGeom>
          <a:noFill/>
          <a:ln>
            <a:noFill/>
          </a:ln>
        </p:spPr>
      </p:pic>
      <p:pic>
        <p:nvPicPr>
          <p:cNvPr id="195" name="Google Shape;195;p32"/>
          <p:cNvPicPr preferRelativeResize="0"/>
          <p:nvPr/>
        </p:nvPicPr>
        <p:blipFill>
          <a:blip r:embed="rId4">
            <a:alphaModFix/>
          </a:blip>
          <a:stretch>
            <a:fillRect/>
          </a:stretch>
        </p:blipFill>
        <p:spPr>
          <a:xfrm>
            <a:off x="193950" y="3245950"/>
            <a:ext cx="8756100" cy="18975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Visualization 4: Combine Drill Box Plot </a:t>
            </a:r>
            <a:endParaRPr/>
          </a:p>
        </p:txBody>
      </p:sp>
      <p:pic>
        <p:nvPicPr>
          <p:cNvPr id="201" name="Google Shape;201;p33"/>
          <p:cNvPicPr preferRelativeResize="0"/>
          <p:nvPr/>
        </p:nvPicPr>
        <p:blipFill rotWithShape="1">
          <a:blip r:embed="rId3">
            <a:alphaModFix/>
          </a:blip>
          <a:srcRect r="7002"/>
          <a:stretch/>
        </p:blipFill>
        <p:spPr>
          <a:xfrm>
            <a:off x="4534450" y="1502875"/>
            <a:ext cx="4360151" cy="3021400"/>
          </a:xfrm>
          <a:prstGeom prst="rect">
            <a:avLst/>
          </a:prstGeom>
          <a:noFill/>
          <a:ln>
            <a:noFill/>
          </a:ln>
        </p:spPr>
      </p:pic>
      <p:sp>
        <p:nvSpPr>
          <p:cNvPr id="202" name="Google Shape;202;p33"/>
          <p:cNvSpPr txBox="1">
            <a:spLocks noGrp="1"/>
          </p:cNvSpPr>
          <p:nvPr>
            <p:ph type="body" idx="1"/>
          </p:nvPr>
        </p:nvSpPr>
        <p:spPr>
          <a:xfrm>
            <a:off x="387900" y="1489825"/>
            <a:ext cx="38616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Interactive visual shows boxplots for each combine drill and each position of interest. </a:t>
            </a:r>
            <a:br>
              <a:rPr lang="en"/>
            </a:br>
            <a:br>
              <a:rPr lang="en"/>
            </a:br>
            <a:r>
              <a:rPr lang="en"/>
              <a:t>Using the dropdown menu, you can look at any drill metric you desire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Graphical User Interface (GUI):</a:t>
            </a:r>
            <a:endParaRPr>
              <a:solidFill>
                <a:schemeClr val="accent5"/>
              </a:solidFill>
            </a:endParaRPr>
          </a:p>
        </p:txBody>
      </p:sp>
      <p:sp>
        <p:nvSpPr>
          <p:cNvPr id="208" name="Google Shape;208;p34"/>
          <p:cNvSpPr txBox="1">
            <a:spLocks noGrp="1"/>
          </p:cNvSpPr>
          <p:nvPr>
            <p:ph type="body" idx="1"/>
          </p:nvPr>
        </p:nvSpPr>
        <p:spPr>
          <a:xfrm>
            <a:off x="387900" y="1489825"/>
            <a:ext cx="3750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made a GUI using PyQt 5, which allows the user to view the career performance statistics in a table. </a:t>
            </a:r>
            <a:br>
              <a:rPr lang="en"/>
            </a:br>
            <a:br>
              <a:rPr lang="en"/>
            </a:br>
            <a:r>
              <a:rPr lang="en"/>
              <a:t>Users can search for a particular name or sort by position </a:t>
            </a:r>
            <a:endParaRPr/>
          </a:p>
        </p:txBody>
      </p:sp>
      <p:pic>
        <p:nvPicPr>
          <p:cNvPr id="209" name="Google Shape;209;p34"/>
          <p:cNvPicPr preferRelativeResize="0"/>
          <p:nvPr/>
        </p:nvPicPr>
        <p:blipFill rotWithShape="1">
          <a:blip r:embed="rId3">
            <a:alphaModFix/>
          </a:blip>
          <a:srcRect l="1350" r="-1349"/>
          <a:stretch/>
        </p:blipFill>
        <p:spPr>
          <a:xfrm>
            <a:off x="4307025" y="1464688"/>
            <a:ext cx="4700398" cy="22141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Overall Results and Conclusion</a:t>
            </a:r>
            <a:endParaRPr/>
          </a:p>
        </p:txBody>
      </p:sp>
      <p:sp>
        <p:nvSpPr>
          <p:cNvPr id="215" name="Google Shape;215;p3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Biggest challenge: finding the right data</a:t>
            </a:r>
            <a:endParaRPr/>
          </a:p>
          <a:p>
            <a:pPr marL="914400" lvl="1" indent="-317500" algn="l" rtl="0">
              <a:spcBef>
                <a:spcPts val="0"/>
              </a:spcBef>
              <a:spcAft>
                <a:spcPts val="0"/>
              </a:spcAft>
              <a:buSzPts val="1400"/>
              <a:buChar char="○"/>
            </a:pPr>
            <a:r>
              <a:rPr lang="en"/>
              <a:t>Not only was finding data with helpful information a challenge, so was finding a large enough downloadable data set</a:t>
            </a:r>
            <a:endParaRPr/>
          </a:p>
          <a:p>
            <a:pPr marL="457200" lvl="0" indent="-342900" algn="l" rtl="0">
              <a:spcBef>
                <a:spcPts val="0"/>
              </a:spcBef>
              <a:spcAft>
                <a:spcPts val="0"/>
              </a:spcAft>
              <a:buSzPts val="1800"/>
              <a:buChar char="●"/>
            </a:pPr>
            <a:r>
              <a:rPr lang="en"/>
              <a:t>Lessons learned:</a:t>
            </a:r>
            <a:endParaRPr/>
          </a:p>
          <a:p>
            <a:pPr marL="914400" lvl="1" indent="-317500" algn="l" rtl="0">
              <a:spcBef>
                <a:spcPts val="0"/>
              </a:spcBef>
              <a:spcAft>
                <a:spcPts val="0"/>
              </a:spcAft>
              <a:buSzPts val="1400"/>
              <a:buChar char="○"/>
            </a:pPr>
            <a:r>
              <a:rPr lang="en"/>
              <a:t>Turning insights often presented in tabular format into compelling visuals</a:t>
            </a:r>
            <a:endParaRPr/>
          </a:p>
          <a:p>
            <a:pPr marL="914400" lvl="1" indent="-317500" algn="l" rtl="0">
              <a:spcBef>
                <a:spcPts val="0"/>
              </a:spcBef>
              <a:spcAft>
                <a:spcPts val="0"/>
              </a:spcAft>
              <a:buSzPts val="1400"/>
              <a:buChar char="○"/>
            </a:pPr>
            <a:r>
              <a:rPr lang="en"/>
              <a:t>Finding the most efficient ways to reach many api endpoints</a:t>
            </a:r>
            <a:endParaRPr/>
          </a:p>
          <a:p>
            <a:pPr marL="914400" lvl="1" indent="-317500" algn="l" rtl="0">
              <a:spcBef>
                <a:spcPts val="0"/>
              </a:spcBef>
              <a:spcAft>
                <a:spcPts val="0"/>
              </a:spcAft>
              <a:buSzPts val="1400"/>
              <a:buChar char="○"/>
            </a:pPr>
            <a:r>
              <a:rPr lang="en"/>
              <a:t>Creating helper functions that are standardized enough to help with multiple different insights rather than creating unique helper functions for each insight</a:t>
            </a:r>
            <a:endParaRPr/>
          </a:p>
          <a:p>
            <a:pPr marL="914400" lvl="1" indent="-317500" algn="l" rtl="0">
              <a:spcBef>
                <a:spcPts val="0"/>
              </a:spcBef>
              <a:spcAft>
                <a:spcPts val="0"/>
              </a:spcAft>
              <a:buSzPts val="1400"/>
              <a:buChar char="○"/>
            </a:pPr>
            <a:r>
              <a:rPr lang="en"/>
              <a:t>Using:</a:t>
            </a:r>
            <a:endParaRPr sz="1050">
              <a:solidFill>
                <a:srgbClr val="D4D4D4"/>
              </a:solidFill>
              <a:highlight>
                <a:srgbClr val="1E1E1E"/>
              </a:highlight>
              <a:latin typeface="Courier New"/>
              <a:ea typeface="Courier New"/>
              <a:cs typeface="Courier New"/>
              <a:sym typeface="Courier New"/>
            </a:endParaRPr>
          </a:p>
          <a:p>
            <a:pPr marL="1371600" lvl="2" indent="-317500" algn="l" rtl="0">
              <a:spcBef>
                <a:spcPts val="0"/>
              </a:spcBef>
              <a:spcAft>
                <a:spcPts val="0"/>
              </a:spcAft>
              <a:buSzPts val="1400"/>
              <a:buChar char="■"/>
            </a:pPr>
            <a:r>
              <a:rPr lang="en"/>
              <a:t>Using Display and clear_output from IPython.display</a:t>
            </a:r>
            <a:endParaRPr/>
          </a:p>
          <a:p>
            <a:pPr marL="1371600" lvl="2" indent="-317500" algn="l" rtl="0">
              <a:spcBef>
                <a:spcPts val="0"/>
              </a:spcBef>
              <a:spcAft>
                <a:spcPts val="0"/>
              </a:spcAft>
              <a:buSzPts val="1400"/>
              <a:buChar char="■"/>
            </a:pPr>
            <a:r>
              <a:rPr lang="en"/>
              <a:t>Using FigureCanvasAgg from matplotlib.backends.backend_agg</a:t>
            </a:r>
            <a:endParaRPr/>
          </a:p>
          <a:p>
            <a:pPr marL="45720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Hypothesis:</a:t>
            </a:r>
            <a:endParaRPr/>
          </a:p>
        </p:txBody>
      </p:sp>
      <p:sp>
        <p:nvSpPr>
          <p:cNvPr id="76" name="Google Shape;76;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5"/>
              </a:buClr>
              <a:buSzPts val="1800"/>
              <a:buChar char="●"/>
            </a:pPr>
            <a:r>
              <a:rPr lang="en">
                <a:solidFill>
                  <a:schemeClr val="accent5"/>
                </a:solidFill>
              </a:rPr>
              <a:t>The degree to which combine performance predicts NFL career success will vary by position. More skill based positions, like quarterbacks, need not focus on the combine as much as other positions, like linebackers</a:t>
            </a:r>
            <a:endParaRPr>
              <a:solidFill>
                <a:schemeClr val="accent5"/>
              </a:solidFill>
            </a:endParaRPr>
          </a:p>
          <a:p>
            <a:pPr marL="457200" lvl="0" indent="-342900" algn="l" rtl="0">
              <a:spcBef>
                <a:spcPts val="0"/>
              </a:spcBef>
              <a:spcAft>
                <a:spcPts val="0"/>
              </a:spcAft>
              <a:buClr>
                <a:schemeClr val="accent5"/>
              </a:buClr>
              <a:buSzPts val="1800"/>
              <a:buChar char="●"/>
            </a:pPr>
            <a:r>
              <a:rPr lang="en">
                <a:solidFill>
                  <a:schemeClr val="accent5"/>
                </a:solidFill>
              </a:rPr>
              <a:t>Even in positions where combine performance is a good predictor of NFL success, there will be a few athletes with world class combine performances who do not succeed in the NFL</a:t>
            </a:r>
            <a:endParaRPr>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Data Collection Process:</a:t>
            </a:r>
            <a:endParaRPr>
              <a:solidFill>
                <a:schemeClr val="accent5"/>
              </a:solidFill>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Downloaded dataset:</a:t>
            </a:r>
            <a:endParaRPr sz="1500"/>
          </a:p>
          <a:p>
            <a:pPr marL="457200" lvl="0" indent="-323850" algn="l" rtl="0">
              <a:spcBef>
                <a:spcPts val="1200"/>
              </a:spcBef>
              <a:spcAft>
                <a:spcPts val="0"/>
              </a:spcAft>
              <a:buSzPts val="1500"/>
              <a:buChar char="●"/>
            </a:pPr>
            <a:r>
              <a:rPr lang="en" sz="1500"/>
              <a:t>Game log of every NFL game since 2019</a:t>
            </a:r>
            <a:endParaRPr sz="1500"/>
          </a:p>
          <a:p>
            <a:pPr marL="457200" lvl="0" indent="-323850" algn="l" rtl="0">
              <a:spcBef>
                <a:spcPts val="0"/>
              </a:spcBef>
              <a:spcAft>
                <a:spcPts val="0"/>
              </a:spcAft>
              <a:buSzPts val="1500"/>
              <a:buChar char="●"/>
            </a:pPr>
            <a:r>
              <a:rPr lang="en" sz="1500"/>
              <a:t>Plenty of cleaning required</a:t>
            </a:r>
            <a:endParaRPr sz="1500"/>
          </a:p>
          <a:p>
            <a:pPr marL="0" lvl="0" indent="0" algn="l" rtl="0">
              <a:spcBef>
                <a:spcPts val="1200"/>
              </a:spcBef>
              <a:spcAft>
                <a:spcPts val="0"/>
              </a:spcAft>
              <a:buNone/>
            </a:pPr>
            <a:r>
              <a:rPr lang="en" sz="1500"/>
              <a:t>HTML:</a:t>
            </a:r>
            <a:endParaRPr sz="1500"/>
          </a:p>
          <a:p>
            <a:pPr marL="457200" lvl="0" indent="-323850" algn="l" rtl="0">
              <a:spcBef>
                <a:spcPts val="1200"/>
              </a:spcBef>
              <a:spcAft>
                <a:spcPts val="0"/>
              </a:spcAft>
              <a:buSzPts val="1500"/>
              <a:buChar char="●"/>
            </a:pPr>
            <a:r>
              <a:rPr lang="en" sz="1500"/>
              <a:t>Table containing scores spanning over many years</a:t>
            </a:r>
            <a:endParaRPr sz="1500"/>
          </a:p>
          <a:p>
            <a:pPr marL="0" lvl="0" indent="0" algn="l" rtl="0">
              <a:spcBef>
                <a:spcPts val="1200"/>
              </a:spcBef>
              <a:spcAft>
                <a:spcPts val="0"/>
              </a:spcAft>
              <a:buNone/>
            </a:pPr>
            <a:r>
              <a:rPr lang="en" sz="1500"/>
              <a:t>API:</a:t>
            </a:r>
            <a:endParaRPr sz="1500"/>
          </a:p>
          <a:p>
            <a:pPr marL="457200" lvl="0" indent="-323850" algn="l" rtl="0">
              <a:spcBef>
                <a:spcPts val="1200"/>
              </a:spcBef>
              <a:spcAft>
                <a:spcPts val="0"/>
              </a:spcAft>
              <a:buSzPts val="1500"/>
              <a:buChar char="●"/>
            </a:pPr>
            <a:r>
              <a:rPr lang="en" sz="1500"/>
              <a:t>One api to find the player ids</a:t>
            </a:r>
            <a:endParaRPr sz="1500"/>
          </a:p>
          <a:p>
            <a:pPr marL="457200" lvl="0" indent="-323850" algn="l" rtl="0">
              <a:spcBef>
                <a:spcPts val="0"/>
              </a:spcBef>
              <a:spcAft>
                <a:spcPts val="0"/>
              </a:spcAft>
              <a:buSzPts val="1500"/>
              <a:buChar char="●"/>
            </a:pPr>
            <a:r>
              <a:rPr lang="en" sz="1500"/>
              <a:t>The second api contained the metrics</a:t>
            </a:r>
            <a:endParaRPr sz="1500"/>
          </a:p>
        </p:txBody>
      </p:sp>
      <p:pic>
        <p:nvPicPr>
          <p:cNvPr id="83" name="Google Shape;83;p16"/>
          <p:cNvPicPr preferRelativeResize="0"/>
          <p:nvPr/>
        </p:nvPicPr>
        <p:blipFill>
          <a:blip r:embed="rId3">
            <a:alphaModFix/>
          </a:blip>
          <a:stretch>
            <a:fillRect/>
          </a:stretch>
        </p:blipFill>
        <p:spPr>
          <a:xfrm>
            <a:off x="5270925" y="3231325"/>
            <a:ext cx="3774750" cy="1511975"/>
          </a:xfrm>
          <a:prstGeom prst="rect">
            <a:avLst/>
          </a:prstGeom>
          <a:noFill/>
          <a:ln>
            <a:noFill/>
          </a:ln>
        </p:spPr>
      </p:pic>
      <p:pic>
        <p:nvPicPr>
          <p:cNvPr id="84" name="Google Shape;84;p16"/>
          <p:cNvPicPr preferRelativeResize="0"/>
          <p:nvPr/>
        </p:nvPicPr>
        <p:blipFill>
          <a:blip r:embed="rId4">
            <a:alphaModFix/>
          </a:blip>
          <a:stretch>
            <a:fillRect/>
          </a:stretch>
        </p:blipFill>
        <p:spPr>
          <a:xfrm>
            <a:off x="5287213" y="458026"/>
            <a:ext cx="3742168" cy="2598725"/>
          </a:xfrm>
          <a:prstGeom prst="rect">
            <a:avLst/>
          </a:prstGeom>
          <a:noFill/>
          <a:ln>
            <a:noFill/>
          </a:ln>
        </p:spPr>
      </p:pic>
      <p:sp>
        <p:nvSpPr>
          <p:cNvPr id="85" name="Google Shape;85;p16"/>
          <p:cNvSpPr txBox="1"/>
          <p:nvPr/>
        </p:nvSpPr>
        <p:spPr>
          <a:xfrm>
            <a:off x="1773575" y="4743300"/>
            <a:ext cx="72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a:ea typeface="Roboto"/>
                <a:cs typeface="Roboto"/>
                <a:sym typeface="Roboto"/>
              </a:rPr>
              <a:t>*Meme Credit: https://analyticsindiamag.com/10-memes-data-scientists-absolutely-love/</a:t>
            </a:r>
            <a:endParaRPr>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Data Cleaning:</a:t>
            </a:r>
            <a:endParaRPr>
              <a:solidFill>
                <a:schemeClr val="accent5"/>
              </a:solidFill>
            </a:endParaRPr>
          </a:p>
        </p:txBody>
      </p:sp>
      <p:sp>
        <p:nvSpPr>
          <p:cNvPr id="91" name="Google Shape;91;p17"/>
          <p:cNvSpPr txBox="1">
            <a:spLocks noGrp="1"/>
          </p:cNvSpPr>
          <p:nvPr>
            <p:ph type="body" idx="1"/>
          </p:nvPr>
        </p:nvSpPr>
        <p:spPr>
          <a:xfrm>
            <a:off x="387900" y="1489825"/>
            <a:ext cx="3559200" cy="3078900"/>
          </a:xfrm>
          <a:prstGeom prst="rect">
            <a:avLst/>
          </a:prstGeom>
        </p:spPr>
        <p:txBody>
          <a:bodyPr spcFirstLastPara="1" wrap="square" lIns="91425" tIns="91425" rIns="91425" bIns="91425" anchor="t" anchorCtr="0">
            <a:normAutofit fontScale="62500"/>
          </a:bodyPr>
          <a:lstStyle/>
          <a:p>
            <a:pPr marL="0" lvl="0" indent="0" algn="l" rtl="0">
              <a:spcBef>
                <a:spcPts val="0"/>
              </a:spcBef>
              <a:spcAft>
                <a:spcPts val="0"/>
              </a:spcAft>
              <a:buNone/>
            </a:pPr>
            <a:r>
              <a:rPr lang="en"/>
              <a:t>Combine Data:</a:t>
            </a:r>
            <a:endParaRPr/>
          </a:p>
          <a:p>
            <a:pPr marL="457200" lvl="0" indent="-300037" algn="l" rtl="0">
              <a:spcBef>
                <a:spcPts val="1200"/>
              </a:spcBef>
              <a:spcAft>
                <a:spcPts val="0"/>
              </a:spcAft>
              <a:buSzPct val="100000"/>
              <a:buChar char="●"/>
            </a:pPr>
            <a:r>
              <a:rPr lang="en"/>
              <a:t>Get rid of empty rows</a:t>
            </a:r>
            <a:endParaRPr/>
          </a:p>
          <a:p>
            <a:pPr marL="457200" lvl="0" indent="-300037" algn="l" rtl="0">
              <a:spcBef>
                <a:spcPts val="0"/>
              </a:spcBef>
              <a:spcAft>
                <a:spcPts val="0"/>
              </a:spcAft>
              <a:buSzPct val="100000"/>
              <a:buChar char="●"/>
            </a:pPr>
            <a:r>
              <a:rPr lang="en"/>
              <a:t>Store empty strings as None</a:t>
            </a:r>
            <a:endParaRPr/>
          </a:p>
          <a:p>
            <a:pPr marL="457200" lvl="0" indent="-300037" algn="l" rtl="0">
              <a:spcBef>
                <a:spcPts val="0"/>
              </a:spcBef>
              <a:spcAft>
                <a:spcPts val="0"/>
              </a:spcAft>
              <a:buSzPct val="100000"/>
              <a:buChar char="●"/>
            </a:pPr>
            <a:r>
              <a:rPr lang="en"/>
              <a:t>Fix position abbreviations to match API</a:t>
            </a:r>
            <a:endParaRPr/>
          </a:p>
          <a:p>
            <a:pPr marL="0" lvl="0" indent="0" algn="l" rtl="0">
              <a:spcBef>
                <a:spcPts val="1200"/>
              </a:spcBef>
              <a:spcAft>
                <a:spcPts val="0"/>
              </a:spcAft>
              <a:buNone/>
            </a:pPr>
            <a:r>
              <a:rPr lang="en"/>
              <a:t>Game Log Data:</a:t>
            </a:r>
            <a:endParaRPr/>
          </a:p>
          <a:p>
            <a:pPr marL="457200" lvl="0" indent="-300037" algn="l" rtl="0">
              <a:spcBef>
                <a:spcPts val="1200"/>
              </a:spcBef>
              <a:spcAft>
                <a:spcPts val="0"/>
              </a:spcAft>
              <a:buSzPct val="100000"/>
              <a:buChar char="●"/>
            </a:pPr>
            <a:r>
              <a:rPr lang="en"/>
              <a:t>Fill missing team name columns</a:t>
            </a:r>
            <a:endParaRPr/>
          </a:p>
          <a:p>
            <a:pPr marL="914400" lvl="1" indent="-284162" algn="l" rtl="0">
              <a:spcBef>
                <a:spcPts val="0"/>
              </a:spcBef>
              <a:spcAft>
                <a:spcPts val="0"/>
              </a:spcAft>
              <a:buSzPct val="100000"/>
              <a:buChar char="○"/>
            </a:pPr>
            <a:r>
              <a:rPr lang="en" sz="1400"/>
              <a:t>This required lots of context clues</a:t>
            </a:r>
            <a:endParaRPr/>
          </a:p>
          <a:p>
            <a:pPr marL="457200" lvl="0" indent="-300037" algn="l" rtl="0">
              <a:spcBef>
                <a:spcPts val="0"/>
              </a:spcBef>
              <a:spcAft>
                <a:spcPts val="0"/>
              </a:spcAft>
              <a:buSzPct val="100000"/>
              <a:buChar char="●"/>
            </a:pPr>
            <a:r>
              <a:rPr lang="en"/>
              <a:t>Add winning_team column</a:t>
            </a:r>
            <a:endParaRPr/>
          </a:p>
          <a:p>
            <a:pPr marL="457200" lvl="0" indent="-300037" algn="l" rtl="0">
              <a:spcBef>
                <a:spcPts val="0"/>
              </a:spcBef>
              <a:spcAft>
                <a:spcPts val="0"/>
              </a:spcAft>
              <a:buSzPct val="100000"/>
              <a:buChar char="●"/>
            </a:pPr>
            <a:r>
              <a:rPr lang="en"/>
              <a:t>Aggregate the total number of wins per team</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92" name="Google Shape;92;p17"/>
          <p:cNvSpPr txBox="1"/>
          <p:nvPr/>
        </p:nvSpPr>
        <p:spPr>
          <a:xfrm>
            <a:off x="4857650" y="2795175"/>
            <a:ext cx="3000000" cy="12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API data:</a:t>
            </a:r>
            <a:endParaRPr>
              <a:solidFill>
                <a:schemeClr val="dk1"/>
              </a:solidFill>
              <a:latin typeface="Roboto"/>
              <a:ea typeface="Roboto"/>
              <a:cs typeface="Roboto"/>
              <a:sym typeface="Roboto"/>
            </a:endParaRPr>
          </a:p>
          <a:p>
            <a:pPr marL="457200" lvl="0" indent="-317500" algn="l" rtl="0">
              <a:lnSpc>
                <a:spcPct val="115000"/>
              </a:lnSpc>
              <a:spcBef>
                <a:spcPts val="1200"/>
              </a:spcBef>
              <a:spcAft>
                <a:spcPts val="0"/>
              </a:spcAft>
              <a:buClr>
                <a:schemeClr val="dk1"/>
              </a:buClr>
              <a:buSzPts val="1400"/>
              <a:buFont typeface="Roboto"/>
              <a:buChar char="●"/>
            </a:pPr>
            <a:r>
              <a:rPr lang="en">
                <a:solidFill>
                  <a:schemeClr val="dk1"/>
                </a:solidFill>
                <a:latin typeface="Roboto"/>
                <a:ea typeface="Roboto"/>
                <a:cs typeface="Roboto"/>
                <a:sym typeface="Roboto"/>
              </a:rPr>
              <a:t>Create a pandas dataframe with statistics that varied by position</a:t>
            </a:r>
            <a:endParaRPr>
              <a:solidFill>
                <a:schemeClr val="dk1"/>
              </a:solidFill>
              <a:latin typeface="Roboto"/>
              <a:ea typeface="Roboto"/>
              <a:cs typeface="Roboto"/>
              <a:sym typeface="Roboto"/>
            </a:endParaRPr>
          </a:p>
        </p:txBody>
      </p:sp>
      <p:pic>
        <p:nvPicPr>
          <p:cNvPr id="93" name="Google Shape;93;p17"/>
          <p:cNvPicPr preferRelativeResize="0"/>
          <p:nvPr/>
        </p:nvPicPr>
        <p:blipFill>
          <a:blip r:embed="rId3">
            <a:alphaModFix/>
          </a:blip>
          <a:stretch>
            <a:fillRect/>
          </a:stretch>
        </p:blipFill>
        <p:spPr>
          <a:xfrm>
            <a:off x="5580200" y="458025"/>
            <a:ext cx="2051375" cy="2051375"/>
          </a:xfrm>
          <a:prstGeom prst="rect">
            <a:avLst/>
          </a:prstGeom>
          <a:noFill/>
          <a:ln>
            <a:noFill/>
          </a:ln>
        </p:spPr>
      </p:pic>
      <p:sp>
        <p:nvSpPr>
          <p:cNvPr id="94" name="Google Shape;94;p17"/>
          <p:cNvSpPr txBox="1"/>
          <p:nvPr/>
        </p:nvSpPr>
        <p:spPr>
          <a:xfrm>
            <a:off x="4156375" y="4279750"/>
            <a:ext cx="500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a:ea typeface="Roboto"/>
                <a:cs typeface="Roboto"/>
                <a:sym typeface="Roboto"/>
              </a:rPr>
              <a:t>*Meme Credit: https://miro.medium.com/v2/resize:fit:800/1*Xhm9c9qDfXa3ZCQjiOvm_w.jpeg</a:t>
            </a:r>
            <a:endParaRPr>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Data Cleaning Code:</a:t>
            </a:r>
            <a:endParaRPr>
              <a:solidFill>
                <a:schemeClr val="accent5"/>
              </a:solidFill>
            </a:endParaRPr>
          </a:p>
        </p:txBody>
      </p:sp>
      <p:pic>
        <p:nvPicPr>
          <p:cNvPr id="100" name="Google Shape;100;p18"/>
          <p:cNvPicPr preferRelativeResize="0"/>
          <p:nvPr/>
        </p:nvPicPr>
        <p:blipFill>
          <a:blip r:embed="rId3">
            <a:alphaModFix/>
          </a:blip>
          <a:stretch>
            <a:fillRect/>
          </a:stretch>
        </p:blipFill>
        <p:spPr>
          <a:xfrm>
            <a:off x="63075" y="1745424"/>
            <a:ext cx="4757876" cy="2670449"/>
          </a:xfrm>
          <a:prstGeom prst="rect">
            <a:avLst/>
          </a:prstGeom>
          <a:noFill/>
          <a:ln>
            <a:noFill/>
          </a:ln>
        </p:spPr>
      </p:pic>
      <p:pic>
        <p:nvPicPr>
          <p:cNvPr id="101" name="Google Shape;101;p18"/>
          <p:cNvPicPr preferRelativeResize="0"/>
          <p:nvPr/>
        </p:nvPicPr>
        <p:blipFill>
          <a:blip r:embed="rId4">
            <a:alphaModFix/>
          </a:blip>
          <a:stretch>
            <a:fillRect/>
          </a:stretch>
        </p:blipFill>
        <p:spPr>
          <a:xfrm>
            <a:off x="4876225" y="283925"/>
            <a:ext cx="4198024" cy="2359426"/>
          </a:xfrm>
          <a:prstGeom prst="rect">
            <a:avLst/>
          </a:prstGeom>
          <a:noFill/>
          <a:ln>
            <a:noFill/>
          </a:ln>
        </p:spPr>
      </p:pic>
      <p:pic>
        <p:nvPicPr>
          <p:cNvPr id="102" name="Google Shape;102;p18"/>
          <p:cNvPicPr preferRelativeResize="0"/>
          <p:nvPr/>
        </p:nvPicPr>
        <p:blipFill>
          <a:blip r:embed="rId5">
            <a:alphaModFix/>
          </a:blip>
          <a:stretch>
            <a:fillRect/>
          </a:stretch>
        </p:blipFill>
        <p:spPr>
          <a:xfrm>
            <a:off x="4876225" y="2759026"/>
            <a:ext cx="4198026" cy="23646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Data Analysis:</a:t>
            </a:r>
            <a:endParaRPr>
              <a:solidFill>
                <a:schemeClr val="accent5"/>
              </a:solidFill>
            </a:endParaRPr>
          </a:p>
        </p:txBody>
      </p:sp>
      <p:sp>
        <p:nvSpPr>
          <p:cNvPr id="108" name="Google Shape;108;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order to generate any insights, we had to create both combine scores and careers scores.</a:t>
            </a:r>
            <a:endParaRPr/>
          </a:p>
          <a:p>
            <a:pPr marL="0" lvl="0" indent="0" algn="l" rtl="0">
              <a:spcBef>
                <a:spcPts val="1200"/>
              </a:spcBef>
              <a:spcAft>
                <a:spcPts val="0"/>
              </a:spcAft>
              <a:buNone/>
            </a:pPr>
            <a:r>
              <a:rPr lang="en"/>
              <a:t>We created these scores by measuring each athletes performance in each drill/metric and creating a weighted average that reflects the relative importance of each drill/metric to that position.</a:t>
            </a:r>
            <a:endParaRPr/>
          </a:p>
          <a:p>
            <a:pPr marL="0" lvl="0" indent="0" algn="l" rtl="0">
              <a:spcBef>
                <a:spcPts val="1200"/>
              </a:spcBef>
              <a:spcAft>
                <a:spcPts val="0"/>
              </a:spcAft>
              <a:buNone/>
            </a:pPr>
            <a:r>
              <a:rPr lang="en"/>
              <a:t>Finally, we scaled each score relative to the top performer.</a:t>
            </a:r>
            <a:endParaRPr/>
          </a:p>
          <a:p>
            <a:pPr marL="0" lvl="0" indent="0" algn="l" rtl="0">
              <a:spcBef>
                <a:spcPts val="1200"/>
              </a:spcBef>
              <a:spcAft>
                <a:spcPts val="1200"/>
              </a:spcAft>
              <a:buNone/>
            </a:pPr>
            <a:r>
              <a:rPr lang="en"/>
              <a:t>With these scores, we were able to create 5 insights and 3 visualizations.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Insight 1: Correlation Table</a:t>
            </a:r>
            <a:endParaRPr>
              <a:solidFill>
                <a:schemeClr val="accent5"/>
              </a:solidFill>
            </a:endParaRPr>
          </a:p>
        </p:txBody>
      </p:sp>
      <p:sp>
        <p:nvSpPr>
          <p:cNvPr id="114" name="Google Shape;114;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first insight was to create a correlation table that shows the correlation between combine score and career score by position.</a:t>
            </a:r>
            <a:endParaRPr/>
          </a:p>
          <a:p>
            <a:pPr marL="0" lvl="0" indent="0" algn="l" rtl="0">
              <a:spcBef>
                <a:spcPts val="1200"/>
              </a:spcBef>
              <a:spcAft>
                <a:spcPts val="1200"/>
              </a:spcAft>
              <a:buNone/>
            </a:pPr>
            <a:r>
              <a:rPr lang="en"/>
              <a:t>This correlation has huge implications on the way NFL teams approach the recruitment process and the way athletes prepare for the combine.</a:t>
            </a:r>
            <a:br>
              <a:rPr lang="en"/>
            </a:br>
            <a:br>
              <a:rPr lang="en"/>
            </a:br>
            <a:r>
              <a:rPr lang="en"/>
              <a:t>From the table, combine performance for player of positions RBs and WBs is a stronger indicator of how successful they will be in the NFL, suggesting that these prospects should spend the most time and money preparing for the NFL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5"/>
                </a:solidFill>
              </a:rPr>
              <a:t>Correlation Table:</a:t>
            </a:r>
            <a:endParaRPr>
              <a:solidFill>
                <a:schemeClr val="accent5"/>
              </a:solidFill>
            </a:endParaRPr>
          </a:p>
        </p:txBody>
      </p:sp>
      <p:pic>
        <p:nvPicPr>
          <p:cNvPr id="120" name="Google Shape;120;p21"/>
          <p:cNvPicPr preferRelativeResize="0"/>
          <p:nvPr/>
        </p:nvPicPr>
        <p:blipFill rotWithShape="1">
          <a:blip r:embed="rId3">
            <a:alphaModFix/>
          </a:blip>
          <a:srcRect l="-800" r="800"/>
          <a:stretch/>
        </p:blipFill>
        <p:spPr>
          <a:xfrm>
            <a:off x="538075" y="1362175"/>
            <a:ext cx="5879675" cy="3550525"/>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1271</Words>
  <Application>Microsoft Office PowerPoint</Application>
  <PresentationFormat>On-screen Show (16:9)</PresentationFormat>
  <Paragraphs>82</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Roboto</vt:lpstr>
      <vt:lpstr>Roboto Slab</vt:lpstr>
      <vt:lpstr>Arial</vt:lpstr>
      <vt:lpstr>Courier New</vt:lpstr>
      <vt:lpstr>Marina</vt:lpstr>
      <vt:lpstr>CS 2316 Group 2: NFL Combine and Career Performance Analysis</vt:lpstr>
      <vt:lpstr>Goal: Determine how effectively the NFL combine achieves its objective of determining which college talent has serious NFL potential</vt:lpstr>
      <vt:lpstr>Hypothesis:</vt:lpstr>
      <vt:lpstr>Data Collection Process:</vt:lpstr>
      <vt:lpstr>Data Cleaning:</vt:lpstr>
      <vt:lpstr>Data Cleaning Code:</vt:lpstr>
      <vt:lpstr>Data Analysis:</vt:lpstr>
      <vt:lpstr>Insight 1: Correlation Table</vt:lpstr>
      <vt:lpstr>Correlation Table:</vt:lpstr>
      <vt:lpstr>Visualization 1: Correlation Matrix</vt:lpstr>
      <vt:lpstr>Insight 2: Top Five Performers By Position</vt:lpstr>
      <vt:lpstr>Top Five Performers:</vt:lpstr>
      <vt:lpstr>Visualization 2: Top Five Performers Bar Chart </vt:lpstr>
      <vt:lpstr>Insight 3: Top 90% Touchdown scorers</vt:lpstr>
      <vt:lpstr>Top Scorers:</vt:lpstr>
      <vt:lpstr>Visualization 3: Touchdown Lollipop Chart </vt:lpstr>
      <vt:lpstr>Insight 4: Extraordinary Athletes</vt:lpstr>
      <vt:lpstr>Athletic Anomalies:</vt:lpstr>
      <vt:lpstr>Insight 5: Variance of 40 Yard Dash By Position</vt:lpstr>
      <vt:lpstr>40 Yard Dash Variance:</vt:lpstr>
      <vt:lpstr>Visualization 4: Combine Drill Box Plot </vt:lpstr>
      <vt:lpstr>Graphical User Interface (GUI):</vt:lpstr>
      <vt:lpstr>Overall Results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2316 Group 2: NFL Combine and Career Performance Analysis</dc:title>
  <dc:creator>Dylan Both</dc:creator>
  <cp:lastModifiedBy>Dylan Both</cp:lastModifiedBy>
  <cp:revision>1</cp:revision>
  <dcterms:modified xsi:type="dcterms:W3CDTF">2023-04-25T22:49:37Z</dcterms:modified>
</cp:coreProperties>
</file>